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3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0C969-09C6-4F59-A640-34B8F95B39A9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8491-2EDC-4BF2-B469-E5D8DAF59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288" y="1257300"/>
            <a:ext cx="82804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Основы теории потребительского поведения</a:t>
            </a:r>
          </a:p>
          <a:p>
            <a:pPr marL="342900" indent="-342900" algn="ctr"/>
            <a:endParaRPr lang="ru-RU" b="1" dirty="0">
              <a:solidFill>
                <a:srgbClr val="FF0000"/>
              </a:solidFill>
            </a:endParaRPr>
          </a:p>
          <a:p>
            <a:pPr marL="342900" indent="-342900" algn="ctr"/>
            <a:endParaRPr lang="ru-RU" b="1" dirty="0">
              <a:solidFill>
                <a:srgbClr val="FF0000"/>
              </a:solidFill>
            </a:endParaRPr>
          </a:p>
          <a:p>
            <a:pPr marL="342900" indent="-342900" algn="ctr"/>
            <a:endParaRPr lang="ru-RU" dirty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000" b="1" dirty="0"/>
              <a:t>Потребительские предпочтения. Кривые безразличия. Предельная норма замещения продукта.</a:t>
            </a:r>
          </a:p>
          <a:p>
            <a:pPr marL="342900" indent="-342900">
              <a:buFontTx/>
              <a:buAutoNum type="arabicPeriod"/>
            </a:pPr>
            <a:endParaRPr lang="ru-RU" sz="2000" b="1" dirty="0"/>
          </a:p>
          <a:p>
            <a:pPr marL="342900" indent="-342900">
              <a:buFontTx/>
              <a:buAutoNum type="arabicPeriod"/>
            </a:pPr>
            <a:endParaRPr lang="ru-RU" sz="2000" b="1" dirty="0"/>
          </a:p>
          <a:p>
            <a:pPr marL="342900" indent="-342900"/>
            <a:r>
              <a:rPr lang="ru-RU" sz="2000" b="1" dirty="0"/>
              <a:t>2. Бюджетное ограничение. Бюджетная линия: влияние доходов и цен на бюджетную линию.</a:t>
            </a:r>
          </a:p>
          <a:p>
            <a:pPr marL="342900" indent="-342900"/>
            <a:endParaRPr lang="ru-RU" sz="2000" b="1" dirty="0"/>
          </a:p>
          <a:p>
            <a:pPr marL="342900" indent="-342900"/>
            <a:endParaRPr lang="ru-RU" sz="2000" b="1" dirty="0"/>
          </a:p>
          <a:p>
            <a:pPr marL="342900" indent="-342900"/>
            <a:r>
              <a:rPr lang="ru-RU" sz="2000" b="1" dirty="0"/>
              <a:t>3. Потребительский выбор.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23850" y="519113"/>
            <a:ext cx="8820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FF0000"/>
                </a:solidFill>
              </a:rPr>
              <a:t>Потребительское поведение</a:t>
            </a:r>
            <a:r>
              <a:rPr lang="ru-RU" sz="2000"/>
              <a:t> – </a:t>
            </a:r>
            <a:r>
              <a:rPr lang="ru-RU" sz="2000" b="1"/>
              <a:t>это процесс формирования спроса потребителей на необходимые им товары.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47688" y="1784350"/>
            <a:ext cx="793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000" b="1">
                <a:cs typeface="Times New Roman" pitchFamily="18" charset="0"/>
              </a:rPr>
              <a:t>Альтернативные ассортиментные наборы потребительских благ</a:t>
            </a:r>
            <a:endParaRPr lang="ru-RU" sz="2000"/>
          </a:p>
        </p:txBody>
      </p:sp>
      <p:graphicFrame>
        <p:nvGraphicFramePr>
          <p:cNvPr id="2189" name="Group 141"/>
          <p:cNvGraphicFramePr>
            <a:graphicFrameLocks noGrp="1"/>
          </p:cNvGraphicFramePr>
          <p:nvPr/>
        </p:nvGraphicFramePr>
        <p:xfrm>
          <a:off x="1116013" y="2420938"/>
          <a:ext cx="6016625" cy="3992880"/>
        </p:xfrm>
        <a:graphic>
          <a:graphicData uri="http://schemas.openxmlformats.org/drawingml/2006/table">
            <a:tbl>
              <a:tblPr/>
              <a:tblGrid>
                <a:gridCol w="1965325"/>
                <a:gridCol w="2025650"/>
                <a:gridCol w="202565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Ассортиментный набор потребительских благ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Кол-во видов продуктов питания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Кол-во видов одежды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68313" y="569913"/>
            <a:ext cx="8353425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algn="ctr"/>
            <a:r>
              <a:rPr lang="ru-RU" sz="2400" b="1">
                <a:solidFill>
                  <a:srgbClr val="FF0000"/>
                </a:solidFill>
              </a:rPr>
              <a:t>В анализе поведения потребителя возможны 3 основных варианта:</a:t>
            </a:r>
          </a:p>
          <a:p>
            <a:pPr indent="228600" algn="ctr"/>
            <a:endParaRPr lang="ru-RU" sz="2400" b="1">
              <a:solidFill>
                <a:srgbClr val="FF0000"/>
              </a:solidFill>
            </a:endParaRPr>
          </a:p>
          <a:p>
            <a:pPr indent="228600" algn="ctr"/>
            <a:r>
              <a:rPr lang="ru-RU" sz="2000" b="1">
                <a:solidFill>
                  <a:srgbClr val="FF0000"/>
                </a:solidFill>
              </a:rPr>
              <a:t>Правило 1.</a:t>
            </a:r>
            <a:r>
              <a:rPr lang="ru-RU" sz="2000" b="1"/>
              <a:t> Предпочтения потребителя уже сформировались. Из 2-х наборов А и В потребитель предпочитает А набору В или набор В набору А </a:t>
            </a:r>
          </a:p>
          <a:p>
            <a:pPr indent="228600" algn="ctr"/>
            <a:endParaRPr lang="ru-RU" sz="2000" b="1"/>
          </a:p>
          <a:p>
            <a:pPr indent="228600"/>
            <a:r>
              <a:rPr lang="ru-RU" sz="2000" b="1">
                <a:solidFill>
                  <a:srgbClr val="FF0000"/>
                </a:solidFill>
              </a:rPr>
              <a:t>Правило 2.</a:t>
            </a:r>
            <a:r>
              <a:rPr lang="ru-RU" sz="2000" b="1"/>
              <a:t> Предпочтения потребителя транзитивны (переходящий). Транзитивность означает, что если потребитель предпочитает набор А набору В, а набор В набору С, следовательно он также предпочитает набор А набору С.</a:t>
            </a:r>
          </a:p>
          <a:p>
            <a:pPr indent="228600"/>
            <a:endParaRPr lang="ru-RU" sz="2000" b="1"/>
          </a:p>
          <a:p>
            <a:pPr indent="228600"/>
            <a:endParaRPr lang="ru-RU" sz="2000" b="1"/>
          </a:p>
          <a:p>
            <a:pPr indent="228600"/>
            <a:r>
              <a:rPr lang="ru-RU" sz="2000" b="1">
                <a:solidFill>
                  <a:srgbClr val="FF0000"/>
                </a:solidFill>
              </a:rPr>
              <a:t>Правило 3.</a:t>
            </a:r>
            <a:r>
              <a:rPr lang="ru-RU" sz="2000" b="1"/>
              <a:t> Потребители всегда предпочитают большее количество товара, меньшему.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1566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979613" y="333375"/>
          <a:ext cx="5337175" cy="5127625"/>
        </p:xfrm>
        <a:graphic>
          <a:graphicData uri="http://schemas.openxmlformats.org/presentationml/2006/ole">
            <p:oleObj spid="_x0000_s26626" name="Рисунок" r:id="rId3" imgW="3874008" imgH="4233672" progId="Word.Picture.8">
              <p:embed/>
            </p:oleObj>
          </a:graphicData>
        </a:graphic>
      </p:graphicFrame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4941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2051050" y="31750"/>
            <a:ext cx="496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Кривая безразличия</a:t>
            </a:r>
            <a:r>
              <a:rPr lang="ru-RU"/>
              <a:t> 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23850" y="5414963"/>
            <a:ext cx="8569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FF0000"/>
                </a:solidFill>
              </a:rPr>
              <a:t>Кривая безразличия</a:t>
            </a:r>
            <a:r>
              <a:rPr lang="ru-RU" sz="2000" b="1"/>
              <a:t> - кривая, показывающая совокупность наборов продуктов, обладающих равной полезностью для потребителя.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68313" y="360363"/>
            <a:ext cx="84963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FF0000"/>
                </a:solidFill>
              </a:rPr>
              <a:t>Карта безразличия -</a:t>
            </a:r>
            <a:r>
              <a:rPr lang="ru-RU" sz="2000" b="1"/>
              <a:t> множество кривых безразличия, которые характеризуются равными полезностями на одной линии и разными - на разных.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1852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1116013" y="1412875"/>
          <a:ext cx="6578600" cy="3024188"/>
        </p:xfrm>
        <a:graphic>
          <a:graphicData uri="http://schemas.openxmlformats.org/presentationml/2006/ole">
            <p:oleObj spid="_x0000_s27650" name="Рисунок" r:id="rId3" imgW="4940640" imgH="3154680" progId="Word.Picture.8">
              <p:embed/>
            </p:oleObj>
          </a:graphicData>
        </a:graphic>
      </p:graphicFrame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5005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411413" y="4941888"/>
            <a:ext cx="4249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/>
              <a:t>Свойства кривых безразличия:</a:t>
            </a:r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0" y="5876925"/>
            <a:ext cx="2771775" cy="981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Нисходящий характер</a:t>
            </a:r>
            <a:r>
              <a:rPr lang="ru-RU"/>
              <a:t> </a:t>
            </a:r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2987675" y="5943600"/>
            <a:ext cx="3024188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Кривые безразличия </a:t>
            </a:r>
          </a:p>
          <a:p>
            <a:pPr algn="ctr"/>
            <a:r>
              <a:rPr lang="ru-RU" b="1"/>
              <a:t>не могут пересекаться</a:t>
            </a:r>
            <a:r>
              <a:rPr lang="ru-RU"/>
              <a:t> </a:t>
            </a:r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6300788" y="5943600"/>
            <a:ext cx="2843212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Кривые безразличия </a:t>
            </a:r>
          </a:p>
          <a:p>
            <a:pPr algn="ctr"/>
            <a:r>
              <a:rPr lang="ru-RU" b="1"/>
              <a:t>являются вогнутыми</a:t>
            </a:r>
            <a:r>
              <a:rPr lang="ru-RU"/>
              <a:t> </a:t>
            </a:r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>
            <a:off x="1403350" y="5445125"/>
            <a:ext cx="31686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4572000" y="54451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4572000" y="5445125"/>
            <a:ext cx="352901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220663"/>
            <a:ext cx="89646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algn="just"/>
            <a:r>
              <a:rPr lang="ru-RU" sz="2000" b="1">
                <a:solidFill>
                  <a:srgbClr val="FF0000"/>
                </a:solidFill>
              </a:rPr>
              <a:t>Предельная норма замещения</a:t>
            </a:r>
            <a:r>
              <a:rPr lang="ru-RU"/>
              <a:t> (</a:t>
            </a:r>
            <a:r>
              <a:rPr lang="ru-RU" b="1"/>
              <a:t>MRS - </a:t>
            </a:r>
            <a:r>
              <a:rPr lang="ru-RU"/>
              <a:t>Marginal rate of substitution) - </a:t>
            </a:r>
            <a:r>
              <a:rPr lang="ru-RU" b="1"/>
              <a:t>максимальное количество блага, от которого потребитель готов отказаться, чтобы получить дополнительную единицу данного блага.</a:t>
            </a:r>
          </a:p>
        </p:txBody>
      </p:sp>
      <p:graphicFrame>
        <p:nvGraphicFramePr>
          <p:cNvPr id="8320" name="Group 128"/>
          <p:cNvGraphicFramePr>
            <a:graphicFrameLocks noGrp="1"/>
          </p:cNvGraphicFramePr>
          <p:nvPr/>
        </p:nvGraphicFramePr>
        <p:xfrm>
          <a:off x="755650" y="1916113"/>
          <a:ext cx="7920038" cy="2255520"/>
        </p:xfrm>
        <a:graphic>
          <a:graphicData uri="http://schemas.openxmlformats.org/drawingml/2006/table">
            <a:tbl>
              <a:tblPr/>
              <a:tblGrid>
                <a:gridCol w="2640013"/>
                <a:gridCol w="2640012"/>
                <a:gridCol w="2640013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Ассортиментный набор благ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Кол-во видов продуктов питания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Кол-во видов одежды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13" name="Rectangle 121"/>
          <p:cNvSpPr>
            <a:spLocks noChangeArrowheads="1"/>
          </p:cNvSpPr>
          <p:nvPr/>
        </p:nvSpPr>
        <p:spPr bwMode="auto">
          <a:xfrm>
            <a:off x="-4649788" y="3494088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4437063"/>
            <a:ext cx="6624638" cy="2705100"/>
          </a:xfrm>
          <a:prstGeom prst="rect">
            <a:avLst/>
          </a:prstGeom>
          <a:noFill/>
        </p:spPr>
      </p:pic>
      <p:sp>
        <p:nvSpPr>
          <p:cNvPr id="8314" name="Rectangle 122"/>
          <p:cNvSpPr>
            <a:spLocks noChangeArrowheads="1"/>
          </p:cNvSpPr>
          <p:nvPr/>
        </p:nvSpPr>
        <p:spPr bwMode="auto">
          <a:xfrm>
            <a:off x="468313" y="1341438"/>
            <a:ext cx="7802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/>
              <a:t> </a:t>
            </a:r>
            <a:r>
              <a:rPr lang="ru-RU" b="1"/>
              <a:t>Альтернативные ассортиментные наборы потребительских благ.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765175"/>
            <a:ext cx="6624638" cy="2705100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39750" y="3644900"/>
            <a:ext cx="82804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algn="just"/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Предельная норма замещения</a:t>
            </a:r>
            <a:r>
              <a:rPr lang="ru-RU" sz="2000" b="1">
                <a:cs typeface="Times New Roman" pitchFamily="18" charset="0"/>
              </a:rPr>
              <a:t> продуктов питания предметами одежды представляет собой максимальное количество одежды, от которой готов отказаться потребитель, чтобы получить одну дополнительную единицу питания.</a:t>
            </a:r>
            <a:endParaRPr lang="ru-RU" sz="2000" b="1"/>
          </a:p>
          <a:p>
            <a:pPr indent="228600" algn="just" eaLnBrk="0" hangingPunct="0"/>
            <a:r>
              <a:rPr lang="en-US" sz="2000" b="1">
                <a:cs typeface="Times New Roman" pitchFamily="18" charset="0"/>
              </a:rPr>
              <a:t>F</a:t>
            </a:r>
            <a:r>
              <a:rPr lang="ru-RU" sz="2000" b="1">
                <a:cs typeface="Times New Roman" pitchFamily="18" charset="0"/>
              </a:rPr>
              <a:t> – продукты питания</a:t>
            </a:r>
            <a:r>
              <a:rPr lang="ru-RU" sz="2000" b="1"/>
              <a:t>                           </a:t>
            </a:r>
          </a:p>
          <a:p>
            <a:pPr indent="228600" algn="just" eaLnBrk="0" hangingPunct="0"/>
            <a:r>
              <a:rPr lang="en-US" sz="2000" b="1">
                <a:cs typeface="Times New Roman" pitchFamily="18" charset="0"/>
              </a:rPr>
              <a:t>C </a:t>
            </a:r>
            <a:r>
              <a:rPr lang="ru-RU" sz="2000" b="1">
                <a:cs typeface="Times New Roman" pitchFamily="18" charset="0"/>
              </a:rPr>
              <a:t>– одежда.</a:t>
            </a:r>
            <a:endParaRPr lang="ru-RU" sz="2000" b="1"/>
          </a:p>
          <a:p>
            <a:pPr indent="228600" eaLnBrk="0" hangingPunct="0"/>
            <a:endParaRPr lang="ru-RU" sz="2000" b="1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-3062288" y="3690938"/>
          <a:ext cx="866775" cy="390525"/>
        </p:xfrm>
        <a:graphic>
          <a:graphicData uri="http://schemas.openxmlformats.org/presentationml/2006/ole">
            <p:oleObj spid="_x0000_s28674" name="Формула" r:id="rId4" imgW="863225" imgH="393529" progId="Equation.3">
              <p:embed/>
            </p:oleObj>
          </a:graphicData>
        </a:graphic>
      </p:graphicFrame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5364163" y="4941888"/>
          <a:ext cx="2663825" cy="893762"/>
        </p:xfrm>
        <a:graphic>
          <a:graphicData uri="http://schemas.openxmlformats.org/presentationml/2006/ole">
            <p:oleObj spid="_x0000_s28675" name="Формула" r:id="rId5" imgW="863225" imgH="393529" progId="Equation.3">
              <p:embed/>
            </p:oleObj>
          </a:graphicData>
        </a:graphic>
      </p:graphicFrame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1692275" y="260350"/>
            <a:ext cx="6192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Убывание предельной нормы замещения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2722563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eaLnBrk="0" hangingPunct="0"/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Бюджетная линия</a:t>
            </a:r>
            <a:r>
              <a:rPr lang="ru-RU" sz="2000" b="1">
                <a:cs typeface="Times New Roman" pitchFamily="18" charset="0"/>
              </a:rPr>
              <a:t> указывает на комбинации 2-х товаров, которые могут быть приобретены при данном фиксированном доходе.</a:t>
            </a:r>
            <a:endParaRPr lang="ru-RU" sz="2000" b="1"/>
          </a:p>
          <a:p>
            <a:pPr indent="228600" eaLnBrk="0" hangingPunct="0"/>
            <a:r>
              <a:rPr lang="ru-RU" sz="2000"/>
              <a:t>                      </a:t>
            </a:r>
            <a:r>
              <a:rPr lang="en-US" sz="2000" b="1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=</a:t>
            </a:r>
            <a:r>
              <a:rPr lang="en-US" sz="2000" b="1">
                <a:solidFill>
                  <a:srgbClr val="FF0000"/>
                </a:solidFill>
                <a:cs typeface="Times New Roman" pitchFamily="18" charset="0"/>
              </a:rPr>
              <a:t>Pc</a:t>
            </a:r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*</a:t>
            </a:r>
            <a:r>
              <a:rPr lang="en-US" sz="2000" b="1">
                <a:solidFill>
                  <a:srgbClr val="FF0000"/>
                </a:solidFill>
                <a:cs typeface="Times New Roman" pitchFamily="18" charset="0"/>
              </a:rPr>
              <a:t>C</a:t>
            </a:r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+</a:t>
            </a:r>
            <a:r>
              <a:rPr lang="en-US" sz="2000" b="1">
                <a:solidFill>
                  <a:srgbClr val="FF0000"/>
                </a:solidFill>
                <a:cs typeface="Times New Roman" pitchFamily="18" charset="0"/>
              </a:rPr>
              <a:t>Pf</a:t>
            </a:r>
            <a:r>
              <a:rPr lang="ru-RU" sz="2000" b="1">
                <a:solidFill>
                  <a:srgbClr val="FF0000"/>
                </a:solidFill>
                <a:cs typeface="Times New Roman" pitchFamily="18" charset="0"/>
              </a:rPr>
              <a:t>*</a:t>
            </a:r>
            <a:r>
              <a:rPr lang="en-US" sz="2000" b="1">
                <a:solidFill>
                  <a:srgbClr val="FF0000"/>
                </a:solidFill>
                <a:cs typeface="Times New Roman" pitchFamily="18" charset="0"/>
              </a:rPr>
              <a:t>F</a:t>
            </a:r>
            <a:r>
              <a:rPr lang="ru-RU" sz="2000">
                <a:cs typeface="Times New Roman" pitchFamily="18" charset="0"/>
              </a:rPr>
              <a:t>  - </a:t>
            </a:r>
            <a:r>
              <a:rPr lang="ru-RU" sz="2000" b="1">
                <a:cs typeface="Times New Roman" pitchFamily="18" charset="0"/>
              </a:rPr>
              <a:t>это уравнение бюджетной линии</a:t>
            </a:r>
          </a:p>
        </p:txBody>
      </p:sp>
      <p:graphicFrame>
        <p:nvGraphicFramePr>
          <p:cNvPr id="10414" name="Group 174"/>
          <p:cNvGraphicFramePr>
            <a:graphicFrameLocks noGrp="1"/>
          </p:cNvGraphicFramePr>
          <p:nvPr/>
        </p:nvGraphicFramePr>
        <p:xfrm>
          <a:off x="0" y="4149725"/>
          <a:ext cx="9144000" cy="246888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Ассортиментные наборы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Продукт питания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Pf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=1.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Одежды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Pc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расходы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00" name="Oval 160"/>
          <p:cNvSpPr>
            <a:spLocks noChangeArrowheads="1"/>
          </p:cNvSpPr>
          <p:nvPr/>
        </p:nvSpPr>
        <p:spPr bwMode="auto">
          <a:xfrm>
            <a:off x="1692275" y="0"/>
            <a:ext cx="5543550" cy="7651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Покупательская способность потребителя</a:t>
            </a:r>
          </a:p>
          <a:p>
            <a:pPr algn="ctr"/>
            <a:r>
              <a:rPr lang="ru-RU" b="1">
                <a:solidFill>
                  <a:srgbClr val="FF0000"/>
                </a:solidFill>
              </a:rPr>
              <a:t> </a:t>
            </a:r>
            <a:r>
              <a:rPr lang="ru-RU" b="1"/>
              <a:t>(зависит от)</a:t>
            </a:r>
          </a:p>
        </p:txBody>
      </p:sp>
      <p:sp>
        <p:nvSpPr>
          <p:cNvPr id="10402" name="Rectangle 162"/>
          <p:cNvSpPr>
            <a:spLocks noChangeArrowheads="1"/>
          </p:cNvSpPr>
          <p:nvPr/>
        </p:nvSpPr>
        <p:spPr bwMode="auto">
          <a:xfrm>
            <a:off x="1116013" y="1052513"/>
            <a:ext cx="1741487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Доходы</a:t>
            </a:r>
          </a:p>
        </p:txBody>
      </p:sp>
      <p:sp>
        <p:nvSpPr>
          <p:cNvPr id="10403" name="Rectangle 163"/>
          <p:cNvSpPr>
            <a:spLocks noChangeArrowheads="1"/>
          </p:cNvSpPr>
          <p:nvPr/>
        </p:nvSpPr>
        <p:spPr bwMode="auto">
          <a:xfrm>
            <a:off x="6588125" y="1125538"/>
            <a:ext cx="1563688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Цены</a:t>
            </a:r>
          </a:p>
        </p:txBody>
      </p:sp>
      <p:sp>
        <p:nvSpPr>
          <p:cNvPr id="10405" name="Line 165"/>
          <p:cNvSpPr>
            <a:spLocks noChangeShapeType="1"/>
          </p:cNvSpPr>
          <p:nvPr/>
        </p:nvSpPr>
        <p:spPr bwMode="auto">
          <a:xfrm flipH="1">
            <a:off x="1835150" y="765175"/>
            <a:ext cx="230505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406" name="Line 166"/>
          <p:cNvSpPr>
            <a:spLocks noChangeShapeType="1"/>
          </p:cNvSpPr>
          <p:nvPr/>
        </p:nvSpPr>
        <p:spPr bwMode="auto">
          <a:xfrm>
            <a:off x="5003800" y="765175"/>
            <a:ext cx="252095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407" name="Oval 167"/>
          <p:cNvSpPr>
            <a:spLocks noChangeArrowheads="1"/>
          </p:cNvSpPr>
          <p:nvPr/>
        </p:nvSpPr>
        <p:spPr bwMode="auto">
          <a:xfrm>
            <a:off x="2051050" y="1844675"/>
            <a:ext cx="5329238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/>
              <a:t>(Эти факторы определяют)</a:t>
            </a:r>
          </a:p>
          <a:p>
            <a:pPr algn="ctr"/>
            <a:r>
              <a:rPr lang="ru-RU" b="1">
                <a:solidFill>
                  <a:srgbClr val="FF0000"/>
                </a:solidFill>
              </a:rPr>
              <a:t> Бюджетное ограничение</a:t>
            </a:r>
          </a:p>
        </p:txBody>
      </p:sp>
      <p:sp>
        <p:nvSpPr>
          <p:cNvPr id="10408" name="Line 168"/>
          <p:cNvSpPr>
            <a:spLocks noChangeShapeType="1"/>
          </p:cNvSpPr>
          <p:nvPr/>
        </p:nvSpPr>
        <p:spPr bwMode="auto">
          <a:xfrm>
            <a:off x="1908175" y="1412875"/>
            <a:ext cx="28797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409" name="Line 169"/>
          <p:cNvSpPr>
            <a:spLocks noChangeShapeType="1"/>
          </p:cNvSpPr>
          <p:nvPr/>
        </p:nvSpPr>
        <p:spPr bwMode="auto">
          <a:xfrm flipH="1">
            <a:off x="4787900" y="1412875"/>
            <a:ext cx="2663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410" name="Rectangle 170"/>
          <p:cNvSpPr>
            <a:spLocks noChangeArrowheads="1"/>
          </p:cNvSpPr>
          <p:nvPr/>
        </p:nvSpPr>
        <p:spPr bwMode="auto">
          <a:xfrm>
            <a:off x="827088" y="3789363"/>
            <a:ext cx="8010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/>
              <a:t>Ассортиментные наборы потребительских благ и бюджетная линия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323850" y="188913"/>
            <a:ext cx="8547100" cy="3209925"/>
            <a:chOff x="204" y="119"/>
            <a:chExt cx="5384" cy="2022"/>
          </a:xfrm>
        </p:grpSpPr>
        <p:sp>
          <p:nvSpPr>
            <p:cNvPr id="11269" name="AutoShape 5"/>
            <p:cNvSpPr>
              <a:spLocks noChangeAspect="1" noChangeArrowheads="1" noTextEdit="1"/>
            </p:cNvSpPr>
            <p:nvPr/>
          </p:nvSpPr>
          <p:spPr bwMode="auto">
            <a:xfrm>
              <a:off x="204" y="119"/>
              <a:ext cx="5384" cy="2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273" y="155"/>
              <a:ext cx="5232" cy="1950"/>
            </a:xfrm>
            <a:prstGeom prst="rect">
              <a:avLst/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Rectangle 8"/>
            <p:cNvSpPr>
              <a:spLocks noChangeArrowheads="1"/>
            </p:cNvSpPr>
            <p:nvPr/>
          </p:nvSpPr>
          <p:spPr bwMode="auto">
            <a:xfrm>
              <a:off x="1106" y="304"/>
              <a:ext cx="4149" cy="1339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1106" y="1372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Line 10"/>
            <p:cNvSpPr>
              <a:spLocks noChangeShapeType="1"/>
            </p:cNvSpPr>
            <p:nvPr/>
          </p:nvSpPr>
          <p:spPr bwMode="auto">
            <a:xfrm>
              <a:off x="1106" y="1109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Line 11"/>
            <p:cNvSpPr>
              <a:spLocks noChangeShapeType="1"/>
            </p:cNvSpPr>
            <p:nvPr/>
          </p:nvSpPr>
          <p:spPr bwMode="auto">
            <a:xfrm>
              <a:off x="1106" y="838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6" name="Line 12"/>
            <p:cNvSpPr>
              <a:spLocks noChangeShapeType="1"/>
            </p:cNvSpPr>
            <p:nvPr/>
          </p:nvSpPr>
          <p:spPr bwMode="auto">
            <a:xfrm>
              <a:off x="1106" y="575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Line 13"/>
            <p:cNvSpPr>
              <a:spLocks noChangeShapeType="1"/>
            </p:cNvSpPr>
            <p:nvPr/>
          </p:nvSpPr>
          <p:spPr bwMode="auto">
            <a:xfrm>
              <a:off x="1106" y="304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Rectangle 14"/>
            <p:cNvSpPr>
              <a:spLocks noChangeArrowheads="1"/>
            </p:cNvSpPr>
            <p:nvPr/>
          </p:nvSpPr>
          <p:spPr bwMode="auto">
            <a:xfrm>
              <a:off x="1106" y="304"/>
              <a:ext cx="4149" cy="1339"/>
            </a:xfrm>
            <a:prstGeom prst="rect">
              <a:avLst/>
            </a:prstGeom>
            <a:noFill/>
            <a:ln w="222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>
              <a:off x="1106" y="304"/>
              <a:ext cx="1" cy="13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Line 16"/>
            <p:cNvSpPr>
              <a:spLocks noChangeShapeType="1"/>
            </p:cNvSpPr>
            <p:nvPr/>
          </p:nvSpPr>
          <p:spPr bwMode="auto">
            <a:xfrm>
              <a:off x="1050" y="1643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Line 17"/>
            <p:cNvSpPr>
              <a:spLocks noChangeShapeType="1"/>
            </p:cNvSpPr>
            <p:nvPr/>
          </p:nvSpPr>
          <p:spPr bwMode="auto">
            <a:xfrm>
              <a:off x="1050" y="1372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>
              <a:off x="1050" y="1109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>
              <a:off x="1050" y="838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>
              <a:off x="1050" y="575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5" name="Line 21"/>
            <p:cNvSpPr>
              <a:spLocks noChangeShapeType="1"/>
            </p:cNvSpPr>
            <p:nvPr/>
          </p:nvSpPr>
          <p:spPr bwMode="auto">
            <a:xfrm>
              <a:off x="1050" y="304"/>
              <a:ext cx="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6" name="Line 22"/>
            <p:cNvSpPr>
              <a:spLocks noChangeShapeType="1"/>
            </p:cNvSpPr>
            <p:nvPr/>
          </p:nvSpPr>
          <p:spPr bwMode="auto">
            <a:xfrm>
              <a:off x="1106" y="1643"/>
              <a:ext cx="41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7" name="Line 23"/>
            <p:cNvSpPr>
              <a:spLocks noChangeShapeType="1"/>
            </p:cNvSpPr>
            <p:nvPr/>
          </p:nvSpPr>
          <p:spPr bwMode="auto">
            <a:xfrm flipV="1">
              <a:off x="1106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8" name="Line 24"/>
            <p:cNvSpPr>
              <a:spLocks noChangeShapeType="1"/>
            </p:cNvSpPr>
            <p:nvPr/>
          </p:nvSpPr>
          <p:spPr bwMode="auto">
            <a:xfrm flipV="1">
              <a:off x="1939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9" name="Line 25"/>
            <p:cNvSpPr>
              <a:spLocks noChangeShapeType="1"/>
            </p:cNvSpPr>
            <p:nvPr/>
          </p:nvSpPr>
          <p:spPr bwMode="auto">
            <a:xfrm flipV="1">
              <a:off x="2771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0" name="Line 26"/>
            <p:cNvSpPr>
              <a:spLocks noChangeShapeType="1"/>
            </p:cNvSpPr>
            <p:nvPr/>
          </p:nvSpPr>
          <p:spPr bwMode="auto">
            <a:xfrm flipV="1">
              <a:off x="3590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1" name="Line 27"/>
            <p:cNvSpPr>
              <a:spLocks noChangeShapeType="1"/>
            </p:cNvSpPr>
            <p:nvPr/>
          </p:nvSpPr>
          <p:spPr bwMode="auto">
            <a:xfrm flipV="1">
              <a:off x="4422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2" name="Line 28"/>
            <p:cNvSpPr>
              <a:spLocks noChangeShapeType="1"/>
            </p:cNvSpPr>
            <p:nvPr/>
          </p:nvSpPr>
          <p:spPr bwMode="auto">
            <a:xfrm flipV="1">
              <a:off x="5255" y="1643"/>
              <a:ext cx="1" cy="2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3" name="Line 29"/>
            <p:cNvSpPr>
              <a:spLocks noChangeShapeType="1"/>
            </p:cNvSpPr>
            <p:nvPr/>
          </p:nvSpPr>
          <p:spPr bwMode="auto">
            <a:xfrm>
              <a:off x="1106" y="575"/>
              <a:ext cx="833" cy="263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4" name="Line 30"/>
            <p:cNvSpPr>
              <a:spLocks noChangeShapeType="1"/>
            </p:cNvSpPr>
            <p:nvPr/>
          </p:nvSpPr>
          <p:spPr bwMode="auto">
            <a:xfrm>
              <a:off x="1939" y="838"/>
              <a:ext cx="832" cy="271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5" name="Line 31"/>
            <p:cNvSpPr>
              <a:spLocks noChangeShapeType="1"/>
            </p:cNvSpPr>
            <p:nvPr/>
          </p:nvSpPr>
          <p:spPr bwMode="auto">
            <a:xfrm>
              <a:off x="2771" y="1109"/>
              <a:ext cx="819" cy="263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6" name="Line 32"/>
            <p:cNvSpPr>
              <a:spLocks noChangeShapeType="1"/>
            </p:cNvSpPr>
            <p:nvPr/>
          </p:nvSpPr>
          <p:spPr bwMode="auto">
            <a:xfrm>
              <a:off x="3590" y="1372"/>
              <a:ext cx="832" cy="271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7" name="Freeform 33"/>
            <p:cNvSpPr>
              <a:spLocks/>
            </p:cNvSpPr>
            <p:nvPr/>
          </p:nvSpPr>
          <p:spPr bwMode="auto">
            <a:xfrm>
              <a:off x="1064" y="553"/>
              <a:ext cx="84" cy="4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84" y="22"/>
                </a:cxn>
                <a:cxn ang="0">
                  <a:pos x="42" y="43"/>
                </a:cxn>
                <a:cxn ang="0">
                  <a:pos x="0" y="22"/>
                </a:cxn>
                <a:cxn ang="0">
                  <a:pos x="42" y="0"/>
                </a:cxn>
              </a:cxnLst>
              <a:rect l="0" t="0" r="r" b="b"/>
              <a:pathLst>
                <a:path w="84" h="43">
                  <a:moveTo>
                    <a:pt x="42" y="0"/>
                  </a:moveTo>
                  <a:lnTo>
                    <a:pt x="84" y="22"/>
                  </a:lnTo>
                  <a:lnTo>
                    <a:pt x="42" y="43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22225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8" name="Freeform 34"/>
            <p:cNvSpPr>
              <a:spLocks/>
            </p:cNvSpPr>
            <p:nvPr/>
          </p:nvSpPr>
          <p:spPr bwMode="auto">
            <a:xfrm>
              <a:off x="1897" y="817"/>
              <a:ext cx="83" cy="4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83" y="21"/>
                </a:cxn>
                <a:cxn ang="0">
                  <a:pos x="42" y="42"/>
                </a:cxn>
                <a:cxn ang="0">
                  <a:pos x="0" y="21"/>
                </a:cxn>
                <a:cxn ang="0">
                  <a:pos x="42" y="0"/>
                </a:cxn>
              </a:cxnLst>
              <a:rect l="0" t="0" r="r" b="b"/>
              <a:pathLst>
                <a:path w="83" h="42">
                  <a:moveTo>
                    <a:pt x="42" y="0"/>
                  </a:moveTo>
                  <a:lnTo>
                    <a:pt x="83" y="21"/>
                  </a:lnTo>
                  <a:lnTo>
                    <a:pt x="42" y="42"/>
                  </a:lnTo>
                  <a:lnTo>
                    <a:pt x="0" y="2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22225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99" name="Freeform 35"/>
            <p:cNvSpPr>
              <a:spLocks/>
            </p:cNvSpPr>
            <p:nvPr/>
          </p:nvSpPr>
          <p:spPr bwMode="auto">
            <a:xfrm>
              <a:off x="2729" y="1087"/>
              <a:ext cx="84" cy="4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84" y="22"/>
                </a:cxn>
                <a:cxn ang="0">
                  <a:pos x="42" y="43"/>
                </a:cxn>
                <a:cxn ang="0">
                  <a:pos x="0" y="22"/>
                </a:cxn>
                <a:cxn ang="0">
                  <a:pos x="42" y="0"/>
                </a:cxn>
              </a:cxnLst>
              <a:rect l="0" t="0" r="r" b="b"/>
              <a:pathLst>
                <a:path w="84" h="43">
                  <a:moveTo>
                    <a:pt x="42" y="0"/>
                  </a:moveTo>
                  <a:lnTo>
                    <a:pt x="84" y="22"/>
                  </a:lnTo>
                  <a:lnTo>
                    <a:pt x="42" y="43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22225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0" name="Freeform 36"/>
            <p:cNvSpPr>
              <a:spLocks/>
            </p:cNvSpPr>
            <p:nvPr/>
          </p:nvSpPr>
          <p:spPr bwMode="auto">
            <a:xfrm>
              <a:off x="3548" y="1351"/>
              <a:ext cx="83" cy="4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83" y="21"/>
                </a:cxn>
                <a:cxn ang="0">
                  <a:pos x="42" y="42"/>
                </a:cxn>
                <a:cxn ang="0">
                  <a:pos x="0" y="21"/>
                </a:cxn>
                <a:cxn ang="0">
                  <a:pos x="42" y="0"/>
                </a:cxn>
              </a:cxnLst>
              <a:rect l="0" t="0" r="r" b="b"/>
              <a:pathLst>
                <a:path w="83" h="42">
                  <a:moveTo>
                    <a:pt x="42" y="0"/>
                  </a:moveTo>
                  <a:lnTo>
                    <a:pt x="83" y="21"/>
                  </a:lnTo>
                  <a:lnTo>
                    <a:pt x="42" y="42"/>
                  </a:lnTo>
                  <a:lnTo>
                    <a:pt x="0" y="2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22225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1" name="Freeform 37"/>
            <p:cNvSpPr>
              <a:spLocks/>
            </p:cNvSpPr>
            <p:nvPr/>
          </p:nvSpPr>
          <p:spPr bwMode="auto">
            <a:xfrm>
              <a:off x="4381" y="1621"/>
              <a:ext cx="83" cy="43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83" y="22"/>
                </a:cxn>
                <a:cxn ang="0">
                  <a:pos x="41" y="43"/>
                </a:cxn>
                <a:cxn ang="0">
                  <a:pos x="0" y="22"/>
                </a:cxn>
                <a:cxn ang="0">
                  <a:pos x="41" y="0"/>
                </a:cxn>
              </a:cxnLst>
              <a:rect l="0" t="0" r="r" b="b"/>
              <a:pathLst>
                <a:path w="83" h="43">
                  <a:moveTo>
                    <a:pt x="41" y="0"/>
                  </a:moveTo>
                  <a:lnTo>
                    <a:pt x="83" y="22"/>
                  </a:lnTo>
                  <a:lnTo>
                    <a:pt x="41" y="43"/>
                  </a:lnTo>
                  <a:lnTo>
                    <a:pt x="0" y="2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22225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02" name="Rectangle 38"/>
            <p:cNvSpPr>
              <a:spLocks noChangeArrowheads="1"/>
            </p:cNvSpPr>
            <p:nvPr/>
          </p:nvSpPr>
          <p:spPr bwMode="auto">
            <a:xfrm>
              <a:off x="870" y="1586"/>
              <a:ext cx="180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0</a:t>
              </a:r>
              <a:endParaRPr lang="ru-RU"/>
            </a:p>
          </p:txBody>
        </p:sp>
        <p:sp>
          <p:nvSpPr>
            <p:cNvPr id="11303" name="Rectangle 39"/>
            <p:cNvSpPr>
              <a:spLocks noChangeArrowheads="1"/>
            </p:cNvSpPr>
            <p:nvPr/>
          </p:nvSpPr>
          <p:spPr bwMode="auto">
            <a:xfrm>
              <a:off x="870" y="1315"/>
              <a:ext cx="180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5</a:t>
              </a:r>
              <a:endParaRPr lang="ru-RU"/>
            </a:p>
          </p:txBody>
        </p:sp>
        <p:sp>
          <p:nvSpPr>
            <p:cNvPr id="11304" name="Rectangle 40"/>
            <p:cNvSpPr>
              <a:spLocks noChangeArrowheads="1"/>
            </p:cNvSpPr>
            <p:nvPr/>
          </p:nvSpPr>
          <p:spPr bwMode="auto">
            <a:xfrm>
              <a:off x="773" y="1052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10</a:t>
              </a:r>
              <a:endParaRPr lang="ru-RU"/>
            </a:p>
          </p:txBody>
        </p:sp>
        <p:sp>
          <p:nvSpPr>
            <p:cNvPr id="11305" name="Rectangle 41"/>
            <p:cNvSpPr>
              <a:spLocks noChangeArrowheads="1"/>
            </p:cNvSpPr>
            <p:nvPr/>
          </p:nvSpPr>
          <p:spPr bwMode="auto">
            <a:xfrm>
              <a:off x="773" y="78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15</a:t>
              </a:r>
              <a:endParaRPr lang="ru-RU"/>
            </a:p>
          </p:txBody>
        </p:sp>
        <p:sp>
          <p:nvSpPr>
            <p:cNvPr id="11306" name="Rectangle 42"/>
            <p:cNvSpPr>
              <a:spLocks noChangeArrowheads="1"/>
            </p:cNvSpPr>
            <p:nvPr/>
          </p:nvSpPr>
          <p:spPr bwMode="auto">
            <a:xfrm>
              <a:off x="773" y="518"/>
              <a:ext cx="31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20    </a:t>
              </a:r>
              <a:r>
                <a:rPr lang="ru-RU" b="1">
                  <a:solidFill>
                    <a:srgbClr val="FF0000"/>
                  </a:solidFill>
                </a:rPr>
                <a:t>А</a:t>
              </a:r>
            </a:p>
          </p:txBody>
        </p:sp>
        <p:sp>
          <p:nvSpPr>
            <p:cNvPr id="11307" name="Rectangle 43"/>
            <p:cNvSpPr>
              <a:spLocks noChangeArrowheads="1"/>
            </p:cNvSpPr>
            <p:nvPr/>
          </p:nvSpPr>
          <p:spPr bwMode="auto">
            <a:xfrm>
              <a:off x="773" y="247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25</a:t>
              </a:r>
              <a:endParaRPr lang="ru-RU"/>
            </a:p>
          </p:txBody>
        </p:sp>
        <p:sp>
          <p:nvSpPr>
            <p:cNvPr id="11308" name="Rectangle 44"/>
            <p:cNvSpPr>
              <a:spLocks noChangeArrowheads="1"/>
            </p:cNvSpPr>
            <p:nvPr/>
          </p:nvSpPr>
          <p:spPr bwMode="auto">
            <a:xfrm>
              <a:off x="1064" y="1721"/>
              <a:ext cx="180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0</a:t>
              </a:r>
              <a:endParaRPr lang="ru-RU"/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1841" y="172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10</a:t>
              </a:r>
              <a:endParaRPr lang="ru-RU"/>
            </a:p>
          </p:txBody>
        </p:sp>
        <p:sp>
          <p:nvSpPr>
            <p:cNvPr id="11310" name="Rectangle 46"/>
            <p:cNvSpPr>
              <a:spLocks noChangeArrowheads="1"/>
            </p:cNvSpPr>
            <p:nvPr/>
          </p:nvSpPr>
          <p:spPr bwMode="auto">
            <a:xfrm>
              <a:off x="2674" y="172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20</a:t>
              </a:r>
              <a:endParaRPr lang="ru-RU"/>
            </a:p>
          </p:txBody>
        </p:sp>
        <p:sp>
          <p:nvSpPr>
            <p:cNvPr id="11311" name="Rectangle 47"/>
            <p:cNvSpPr>
              <a:spLocks noChangeArrowheads="1"/>
            </p:cNvSpPr>
            <p:nvPr/>
          </p:nvSpPr>
          <p:spPr bwMode="auto">
            <a:xfrm>
              <a:off x="3493" y="172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30</a:t>
              </a:r>
              <a:endParaRPr lang="ru-RU"/>
            </a:p>
          </p:txBody>
        </p:sp>
        <p:sp>
          <p:nvSpPr>
            <p:cNvPr id="11312" name="Rectangle 48"/>
            <p:cNvSpPr>
              <a:spLocks noChangeArrowheads="1"/>
            </p:cNvSpPr>
            <p:nvPr/>
          </p:nvSpPr>
          <p:spPr bwMode="auto">
            <a:xfrm>
              <a:off x="4325" y="172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40</a:t>
              </a:r>
              <a:endParaRPr lang="ru-RU"/>
            </a:p>
          </p:txBody>
        </p:sp>
        <p:sp>
          <p:nvSpPr>
            <p:cNvPr id="11313" name="Rectangle 49"/>
            <p:cNvSpPr>
              <a:spLocks noChangeArrowheads="1"/>
            </p:cNvSpPr>
            <p:nvPr/>
          </p:nvSpPr>
          <p:spPr bwMode="auto">
            <a:xfrm>
              <a:off x="5158" y="1721"/>
              <a:ext cx="2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>
                  <a:solidFill>
                    <a:srgbClr val="000000"/>
                  </a:solidFill>
                </a:rPr>
                <a:t>50</a:t>
              </a:r>
              <a:endParaRPr lang="ru-RU"/>
            </a:p>
          </p:txBody>
        </p:sp>
        <p:sp>
          <p:nvSpPr>
            <p:cNvPr id="11314" name="Rectangle 50"/>
            <p:cNvSpPr>
              <a:spLocks noChangeArrowheads="1"/>
            </p:cNvSpPr>
            <p:nvPr/>
          </p:nvSpPr>
          <p:spPr bwMode="auto">
            <a:xfrm>
              <a:off x="2729" y="1885"/>
              <a:ext cx="985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 b="1">
                  <a:solidFill>
                    <a:srgbClr val="000000"/>
                  </a:solidFill>
                </a:rPr>
                <a:t>Продукты</a:t>
              </a:r>
              <a:endParaRPr lang="ru-RU"/>
            </a:p>
          </p:txBody>
        </p:sp>
        <p:sp>
          <p:nvSpPr>
            <p:cNvPr id="11315" name="Rectangle 51"/>
            <p:cNvSpPr>
              <a:spLocks noChangeArrowheads="1"/>
            </p:cNvSpPr>
            <p:nvPr/>
          </p:nvSpPr>
          <p:spPr bwMode="auto">
            <a:xfrm rot="16200000">
              <a:off x="135" y="698"/>
              <a:ext cx="791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1200" b="1">
                  <a:solidFill>
                    <a:srgbClr val="000000"/>
                  </a:solidFill>
                </a:rPr>
                <a:t>Одежда</a:t>
              </a:r>
              <a:endParaRPr lang="ru-RU"/>
            </a:p>
          </p:txBody>
        </p:sp>
        <p:sp>
          <p:nvSpPr>
            <p:cNvPr id="11316" name="Rectangle 52"/>
            <p:cNvSpPr>
              <a:spLocks noChangeArrowheads="1"/>
            </p:cNvSpPr>
            <p:nvPr/>
          </p:nvSpPr>
          <p:spPr bwMode="auto">
            <a:xfrm>
              <a:off x="273" y="155"/>
              <a:ext cx="5232" cy="1950"/>
            </a:xfrm>
            <a:prstGeom prst="rect">
              <a:avLst/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1979613" y="3500438"/>
            <a:ext cx="3355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АВСДЕ – бюджетная линия</a:t>
            </a:r>
            <a:r>
              <a:rPr lang="ru-RU"/>
              <a:t> </a:t>
            </a:r>
          </a:p>
        </p:txBody>
      </p:sp>
      <p:sp>
        <p:nvSpPr>
          <p:cNvPr id="11319" name="Rectangle 55"/>
          <p:cNvSpPr>
            <a:spLocks noChangeArrowheads="1"/>
          </p:cNvSpPr>
          <p:nvPr/>
        </p:nvSpPr>
        <p:spPr bwMode="auto">
          <a:xfrm>
            <a:off x="3059113" y="10525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11320" name="Rectangle 56"/>
          <p:cNvSpPr>
            <a:spLocks noChangeArrowheads="1"/>
          </p:cNvSpPr>
          <p:nvPr/>
        </p:nvSpPr>
        <p:spPr bwMode="auto">
          <a:xfrm>
            <a:off x="4427538" y="14128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11321" name="Rectangle 57"/>
          <p:cNvSpPr>
            <a:spLocks noChangeArrowheads="1"/>
          </p:cNvSpPr>
          <p:nvPr/>
        </p:nvSpPr>
        <p:spPr bwMode="auto">
          <a:xfrm>
            <a:off x="5651500" y="1700213"/>
            <a:ext cx="89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Д</a:t>
            </a:r>
          </a:p>
        </p:txBody>
      </p:sp>
      <p:sp>
        <p:nvSpPr>
          <p:cNvPr id="11322" name="Rectangle 58"/>
          <p:cNvSpPr>
            <a:spLocks noChangeArrowheads="1"/>
          </p:cNvSpPr>
          <p:nvPr/>
        </p:nvSpPr>
        <p:spPr bwMode="auto">
          <a:xfrm>
            <a:off x="7092950" y="2565400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Е </a:t>
            </a:r>
          </a:p>
        </p:txBody>
      </p:sp>
      <p:sp>
        <p:nvSpPr>
          <p:cNvPr id="11323" name="Line 59"/>
          <p:cNvSpPr>
            <a:spLocks noChangeShapeType="1"/>
          </p:cNvSpPr>
          <p:nvPr/>
        </p:nvSpPr>
        <p:spPr bwMode="auto">
          <a:xfrm>
            <a:off x="-3530600" y="4219575"/>
            <a:ext cx="2286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7" name="Line 63"/>
          <p:cNvSpPr>
            <a:spLocks noChangeShapeType="1"/>
          </p:cNvSpPr>
          <p:nvPr/>
        </p:nvSpPr>
        <p:spPr bwMode="auto">
          <a:xfrm flipV="1">
            <a:off x="-3530600" y="3221038"/>
            <a:ext cx="0" cy="148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26" name="Line 62"/>
          <p:cNvSpPr>
            <a:spLocks noChangeShapeType="1"/>
          </p:cNvSpPr>
          <p:nvPr/>
        </p:nvSpPr>
        <p:spPr bwMode="auto">
          <a:xfrm>
            <a:off x="-3530600" y="3808413"/>
            <a:ext cx="12573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5" name="Line 61"/>
          <p:cNvSpPr>
            <a:spLocks noChangeShapeType="1"/>
          </p:cNvSpPr>
          <p:nvPr/>
        </p:nvSpPr>
        <p:spPr bwMode="auto">
          <a:xfrm>
            <a:off x="-3530600" y="3454400"/>
            <a:ext cx="171450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4" name="Line 60"/>
          <p:cNvSpPr>
            <a:spLocks noChangeShapeType="1"/>
          </p:cNvSpPr>
          <p:nvPr/>
        </p:nvSpPr>
        <p:spPr bwMode="auto">
          <a:xfrm>
            <a:off x="-3530600" y="4164013"/>
            <a:ext cx="80010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28" name="Rectangle 64"/>
          <p:cNvSpPr>
            <a:spLocks noChangeArrowheads="1"/>
          </p:cNvSpPr>
          <p:nvPr/>
        </p:nvSpPr>
        <p:spPr bwMode="auto">
          <a:xfrm>
            <a:off x="0" y="4005263"/>
            <a:ext cx="88201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/>
            <a:r>
              <a:rPr lang="ru-RU" sz="2000" b="1">
                <a:cs typeface="Times New Roman" pitchFamily="18" charset="0"/>
              </a:rPr>
              <a:t>Влияние изменения доходов</a:t>
            </a:r>
            <a:r>
              <a:rPr lang="ru-RU" sz="2000">
                <a:cs typeface="Times New Roman" pitchFamily="18" charset="0"/>
              </a:rPr>
              <a:t> на бюджетную линию</a:t>
            </a:r>
            <a:r>
              <a:rPr lang="ru-RU" sz="2000"/>
              <a:t>:</a:t>
            </a:r>
          </a:p>
          <a:p>
            <a:pPr indent="228600" algn="just" eaLnBrk="0" hangingPunct="0"/>
            <a:r>
              <a:rPr lang="ru-RU" sz="2000">
                <a:cs typeface="Times New Roman" pitchFamily="18" charset="0"/>
              </a:rPr>
              <a:t>А) Повышение дохода сделает возможным для потребителя покупку наборов, которые ранее были ему </a:t>
            </a:r>
            <a:r>
              <a:rPr lang="ru-RU" sz="2000"/>
              <a:t>не </a:t>
            </a:r>
            <a:r>
              <a:rPr lang="ru-RU" sz="2000">
                <a:cs typeface="Times New Roman" pitchFamily="18" charset="0"/>
              </a:rPr>
              <a:t>доступны. Следовательно, покупательная способность потребителя возрастает, а бюджетная линия сдвигается вправо и вверх.</a:t>
            </a:r>
            <a:endParaRPr lang="ru-RU" sz="2000"/>
          </a:p>
          <a:p>
            <a:pPr indent="228600" algn="just" eaLnBrk="0" hangingPunct="0"/>
            <a:r>
              <a:rPr lang="ru-RU" sz="2000">
                <a:cs typeface="Times New Roman" pitchFamily="18" charset="0"/>
              </a:rPr>
              <a:t>Б) Уменьшение дохода снижает покупательную способность потребителя и сдвигает бюджетную линию влево  и вниз.</a:t>
            </a:r>
            <a:endParaRPr lang="ru-RU" sz="2000"/>
          </a:p>
          <a:p>
            <a:pPr indent="228600" algn="just" eaLnBrk="0" hangingPunct="0"/>
            <a:endParaRPr lang="ru-RU" sz="2000"/>
          </a:p>
        </p:txBody>
      </p:sp>
      <p:sp>
        <p:nvSpPr>
          <p:cNvPr id="11329" name="Rectangle 65"/>
          <p:cNvSpPr>
            <a:spLocks noChangeArrowheads="1"/>
          </p:cNvSpPr>
          <p:nvPr/>
        </p:nvSpPr>
        <p:spPr bwMode="auto">
          <a:xfrm>
            <a:off x="-3759200" y="3221038"/>
            <a:ext cx="4127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28600"/>
            <a:r>
              <a:rPr lang="ru-RU"/>
              <a:t/>
            </a:r>
            <a:br>
              <a:rPr lang="ru-RU"/>
            </a:br>
            <a:endParaRPr lang="ru-RU"/>
          </a:p>
          <a:p>
            <a:pPr indent="228600" eaLnBrk="0" hangingPunct="0"/>
            <a:endParaRPr lang="ru-RU"/>
          </a:p>
        </p:txBody>
      </p:sp>
      <p:sp>
        <p:nvSpPr>
          <p:cNvPr id="11330" name="Rectangle 66"/>
          <p:cNvSpPr>
            <a:spLocks noChangeArrowheads="1"/>
          </p:cNvSpPr>
          <p:nvPr/>
        </p:nvSpPr>
        <p:spPr bwMode="auto">
          <a:xfrm>
            <a:off x="-3759200" y="4137025"/>
            <a:ext cx="3336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28600"/>
            <a:r>
              <a:rPr lang="ru-RU" sz="1200">
                <a:cs typeface="Times New Roman" pitchFamily="18" charset="0"/>
              </a:rPr>
              <a:t>                 </a:t>
            </a:r>
            <a:endParaRPr lang="ru-RU" sz="800"/>
          </a:p>
          <a:p>
            <a:pPr indent="228600" eaLnBrk="0" hangingPunct="0"/>
            <a:r>
              <a:rPr lang="en-US" sz="1200">
                <a:cs typeface="Times New Roman" pitchFamily="18" charset="0"/>
              </a:rPr>
              <a:t>		I3           I1           I2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1331913" y="620713"/>
          <a:ext cx="6840537" cy="2987675"/>
        </p:xfrm>
        <a:graphic>
          <a:graphicData uri="http://schemas.openxmlformats.org/presentationml/2006/ole">
            <p:oleObj spid="_x0000_s29698" name="Рисунок" r:id="rId3" imgW="5083920" imgH="3334680" progId="Word.Picture.8">
              <p:embed/>
            </p:oleObj>
          </a:graphicData>
        </a:graphic>
      </p:graphicFrame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502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1979613" y="393382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619250" y="0"/>
            <a:ext cx="6380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b="1" u="sng">
                <a:solidFill>
                  <a:srgbClr val="FF0000"/>
                </a:solidFill>
              </a:rPr>
              <a:t>Влияние изменения цен на бюджетную линию.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0825" y="1323975"/>
            <a:ext cx="8569325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algn="just"/>
            <a:r>
              <a:rPr lang="ru-RU" b="1">
                <a:solidFill>
                  <a:srgbClr val="FF0000"/>
                </a:solidFill>
              </a:rPr>
              <a:t>А) Увеличение цен на оба товара,</a:t>
            </a:r>
            <a:r>
              <a:rPr lang="ru-RU" b="1"/>
              <a:t> если оно происходит в одинаковой пропорции, вызовет смещение бюджетной линии влево вниз, в положение </a:t>
            </a:r>
            <a:r>
              <a:rPr lang="en-US" b="1"/>
              <a:t>I</a:t>
            </a:r>
            <a:r>
              <a:rPr lang="ru-RU" b="1"/>
              <a:t>1.</a:t>
            </a:r>
          </a:p>
          <a:p>
            <a:pPr indent="228600" algn="just"/>
            <a:r>
              <a:rPr lang="ru-RU" b="1">
                <a:solidFill>
                  <a:srgbClr val="FF0000"/>
                </a:solidFill>
              </a:rPr>
              <a:t>Б) Снижение цен на оба товара</a:t>
            </a:r>
            <a:r>
              <a:rPr lang="ru-RU" b="1"/>
              <a:t>, если оно происходит в одинаковой пропорции, увеличивает покупательную способность потребителя и сдвигает бюджетную линию в положение </a:t>
            </a:r>
            <a:r>
              <a:rPr lang="en-US" b="1"/>
              <a:t>I</a:t>
            </a:r>
            <a:r>
              <a:rPr lang="ru-RU" b="1"/>
              <a:t>2.</a:t>
            </a:r>
          </a:p>
          <a:p>
            <a:pPr indent="228600" algn="just"/>
            <a:r>
              <a:rPr lang="ru-RU" b="1">
                <a:solidFill>
                  <a:srgbClr val="FF0000"/>
                </a:solidFill>
              </a:rPr>
              <a:t>В) Изменение цен на один товар при неизменной величине цен на другой товар</a:t>
            </a:r>
            <a:r>
              <a:rPr lang="ru-RU" b="1"/>
              <a:t> поворачивает бюджетную линию.</a:t>
            </a:r>
          </a:p>
          <a:p>
            <a:pPr indent="228600" algn="just"/>
            <a:r>
              <a:rPr lang="ru-RU" b="1"/>
              <a:t>- увеличение цен на продукты питания при неизменных ценах на одежду повернет бюджетную линию по часовой стрелке. Например, если цены увеличатся в 2 раза, то бюджетная линия сместится по горизонтальной линии.</a:t>
            </a:r>
          </a:p>
          <a:p>
            <a:pPr indent="228600" algn="just"/>
            <a:r>
              <a:rPr lang="ru-RU" b="1"/>
              <a:t>- снижение цен на продукты питания в 2 раза приведет к смещению бюджетной линии вдоль горизонтальной линии против часовой стрелки.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042988" y="1052513"/>
          <a:ext cx="7127875" cy="2800350"/>
        </p:xfrm>
        <a:graphic>
          <a:graphicData uri="http://schemas.openxmlformats.org/presentationml/2006/ole">
            <p:oleObj spid="_x0000_s30722" name="Рисунок" r:id="rId3" imgW="5101711" imgH="3011872" progId="Word.Picture.8">
              <p:embed/>
            </p:oleObj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482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404938" y="52388"/>
            <a:ext cx="6464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i="1"/>
              <a:t>. </a:t>
            </a:r>
            <a:r>
              <a:rPr lang="ru-RU" b="1" i="1"/>
              <a:t>Изменение цены одного товара обусловливает </a:t>
            </a:r>
          </a:p>
          <a:p>
            <a:pPr algn="ctr"/>
            <a:r>
              <a:rPr lang="ru-RU" b="1" i="1"/>
              <a:t>вращение бюджетной линии</a:t>
            </a:r>
            <a:r>
              <a:rPr lang="ru-RU" i="1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50800"/>
            <a:ext cx="84963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algn="ctr"/>
            <a:r>
              <a:rPr lang="ru-RU" b="1" i="1">
                <a:solidFill>
                  <a:srgbClr val="FF0000"/>
                </a:solidFill>
              </a:rPr>
              <a:t>Оптимальный выбор потребительских благ</a:t>
            </a:r>
            <a:r>
              <a:rPr lang="ru-RU" b="1"/>
              <a:t> должен отвечать двум требованиям:</a:t>
            </a:r>
          </a:p>
          <a:p>
            <a:pPr indent="228600"/>
            <a:r>
              <a:rPr lang="ru-RU" b="1"/>
              <a:t>1. должен находиться на бюджетной линии.</a:t>
            </a:r>
          </a:p>
          <a:p>
            <a:pPr indent="228600"/>
            <a:r>
              <a:rPr lang="ru-RU" b="1"/>
              <a:t>2. должен обеспечить наибольшую полезность. Из всех доступных наборов потребитель выберет тот, который принадлежит наиболее удаленной от начала координат кривой безразличия.</a:t>
            </a:r>
            <a:r>
              <a:rPr lang="ru-RU"/>
              <a:t> </a:t>
            </a:r>
            <a:r>
              <a:rPr lang="ru-RU" b="1"/>
              <a:t> 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2033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835150" y="2636838"/>
          <a:ext cx="5207000" cy="3684587"/>
        </p:xfrm>
        <a:graphic>
          <a:graphicData uri="http://schemas.openxmlformats.org/presentationml/2006/ole">
            <p:oleObj spid="_x0000_s31746" name="Рисунок" r:id="rId3" imgW="3947160" imgH="2795016" progId="Word.Picture.8">
              <p:embed/>
            </p:oleObj>
          </a:graphicData>
        </a:graphic>
      </p:graphicFrame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4824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276600" y="2165350"/>
            <a:ext cx="3463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 i="1">
                <a:solidFill>
                  <a:srgbClr val="FF0000"/>
                </a:solidFill>
              </a:rPr>
              <a:t>Оптимум потребителя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250825" y="6216650"/>
            <a:ext cx="864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b="1"/>
              <a:t>Оптимальным для потребителя набором будет А, который содержит 20 единиц продуктов питания и 10 единиц одежды.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23850" y="123825"/>
            <a:ext cx="88201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/>
            <a:r>
              <a:rPr lang="ru-RU" b="1">
                <a:solidFill>
                  <a:srgbClr val="FF0000"/>
                </a:solidFill>
              </a:rPr>
              <a:t>Условием равновесия потребителя</a:t>
            </a:r>
            <a:r>
              <a:rPr lang="ru-RU" b="1"/>
              <a:t> является равенство предельной нормы замещения отношению цен товаров, иными словами:</a:t>
            </a:r>
          </a:p>
          <a:p>
            <a:pPr indent="450850" algn="just"/>
            <a:r>
              <a:rPr lang="ru-RU" b="1"/>
              <a:t>соотношение, в котором при данных ценах потребитель способен замещать один товар другим, равно соотношению, в котором потребитель согласен замещать один товар другим без изменения уровня своего удовлетворения.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419475" y="2060575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MRS= PX / PY</a:t>
            </a:r>
            <a:r>
              <a:rPr lang="ru-RU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3348038" y="19891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348038" y="198913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5580063" y="19891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3348038" y="2492375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50825" y="2836863"/>
            <a:ext cx="8424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endParaRPr lang="ru-RU" b="1">
              <a:solidFill>
                <a:srgbClr val="FF0000"/>
              </a:solidFill>
            </a:endParaRPr>
          </a:p>
          <a:p>
            <a:pPr algn="just"/>
            <a:r>
              <a:rPr lang="ru-RU" b="1">
                <a:solidFill>
                  <a:srgbClr val="FF0000"/>
                </a:solidFill>
              </a:rPr>
              <a:t>Потребитель, максимизирующий полезность</a:t>
            </a:r>
            <a:r>
              <a:rPr lang="ru-RU" b="1"/>
              <a:t>, покупает товары таким образом, что их предельные полезности в расчете на одну денежную единицу, равны.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766</Words>
  <PresentationFormat>Экран (4:3)</PresentationFormat>
  <Paragraphs>153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Office Theme</vt:lpstr>
      <vt:lpstr>Рисунок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Алия Кабдулшарипова</dc:creator>
  <cp:lastModifiedBy>User</cp:lastModifiedBy>
  <cp:revision>3</cp:revision>
  <dcterms:created xsi:type="dcterms:W3CDTF">2022-08-24T15:47:55Z</dcterms:created>
  <dcterms:modified xsi:type="dcterms:W3CDTF">2022-08-25T15:00:07Z</dcterms:modified>
</cp:coreProperties>
</file>